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y Grotesk Wide" charset="1" panose="00000505000000000000"/>
      <p:regular r:id="rId10"/>
    </p:embeddedFont>
    <p:embeddedFont>
      <p:font typeface="Cy Grotesk Wide Bold" charset="1" panose="00000805000000000000"/>
      <p:regular r:id="rId11"/>
    </p:embeddedFont>
    <p:embeddedFont>
      <p:font typeface="Cy Grotesk Key" charset="1" panose="00000500000000000000"/>
      <p:regular r:id="rId12"/>
    </p:embeddedFont>
    <p:embeddedFont>
      <p:font typeface="Cy Grotesk Key Bold" charset="1" panose="000008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24" Target="slides/slide11.xml" Type="http://schemas.openxmlformats.org/officeDocument/2006/relationships/slide"/><Relationship Id="rId25" Target="slides/slide12.xml" Type="http://schemas.openxmlformats.org/officeDocument/2006/relationships/slide"/><Relationship Id="rId26" Target="slides/slide13.xml" Type="http://schemas.openxmlformats.org/officeDocument/2006/relationships/slide"/><Relationship Id="rId27" Target="slides/slide14.xml" Type="http://schemas.openxmlformats.org/officeDocument/2006/relationships/slide"/><Relationship Id="rId28" Target="slides/slide15.xml" Type="http://schemas.openxmlformats.org/officeDocument/2006/relationships/slide"/><Relationship Id="rId29" Target="slides/slide16.xml" Type="http://schemas.openxmlformats.org/officeDocument/2006/relationships/slide"/><Relationship Id="rId3" Target="viewProps.xml" Type="http://schemas.openxmlformats.org/officeDocument/2006/relationships/viewProps"/><Relationship Id="rId30" Target="slides/slide1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20.png" Type="http://schemas.openxmlformats.org/officeDocument/2006/relationships/image"/><Relationship Id="rId12" Target="../media/image21.png" Type="http://schemas.openxmlformats.org/officeDocument/2006/relationships/image"/><Relationship Id="rId13" Target="../media/image14.png" Type="http://schemas.openxmlformats.org/officeDocument/2006/relationships/image"/><Relationship Id="rId2" Target="../media/image8.png" Type="http://schemas.openxmlformats.org/officeDocument/2006/relationships/image"/><Relationship Id="rId3" Target="../media/image18.png" Type="http://schemas.openxmlformats.org/officeDocument/2006/relationships/image"/><Relationship Id="rId4" Target="../media/image15.png" Type="http://schemas.openxmlformats.org/officeDocument/2006/relationships/image"/><Relationship Id="rId5" Target="../media/image6.png" Type="http://schemas.openxmlformats.org/officeDocument/2006/relationships/image"/><Relationship Id="rId6" Target="../media/image3.png" Type="http://schemas.openxmlformats.org/officeDocument/2006/relationships/image"/><Relationship Id="rId7" Target="../media/image19.png" Type="http://schemas.openxmlformats.org/officeDocument/2006/relationships/image"/><Relationship Id="rId8" Target="../media/image4.png" Type="http://schemas.openxmlformats.org/officeDocument/2006/relationships/image"/><Relationship Id="rId9" Target="../media/image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229573" y="904422"/>
            <a:ext cx="10079773" cy="10079773"/>
          </a:xfrm>
          <a:custGeom>
            <a:avLst/>
            <a:gdLst/>
            <a:ahLst/>
            <a:cxnLst/>
            <a:rect r="r" b="b" t="t" l="l"/>
            <a:pathLst>
              <a:path h="10079773" w="10079773">
                <a:moveTo>
                  <a:pt x="0" y="0"/>
                </a:moveTo>
                <a:lnTo>
                  <a:pt x="10079773" y="0"/>
                </a:lnTo>
                <a:lnTo>
                  <a:pt x="10079773" y="10079774"/>
                </a:lnTo>
                <a:lnTo>
                  <a:pt x="0" y="100797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70275">
            <a:off x="13705783" y="4617521"/>
            <a:ext cx="4886189" cy="6647877"/>
          </a:xfrm>
          <a:custGeom>
            <a:avLst/>
            <a:gdLst/>
            <a:ahLst/>
            <a:cxnLst/>
            <a:rect r="r" b="b" t="t" l="l"/>
            <a:pathLst>
              <a:path h="6647877" w="4886189">
                <a:moveTo>
                  <a:pt x="0" y="0"/>
                </a:moveTo>
                <a:lnTo>
                  <a:pt x="4886189" y="0"/>
                </a:lnTo>
                <a:lnTo>
                  <a:pt x="4886189" y="6647877"/>
                </a:lnTo>
                <a:lnTo>
                  <a:pt x="0" y="66478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948221" y="4650635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23976">
            <a:off x="1777937" y="-795671"/>
            <a:ext cx="3710981" cy="3400187"/>
          </a:xfrm>
          <a:custGeom>
            <a:avLst/>
            <a:gdLst/>
            <a:ahLst/>
            <a:cxnLst/>
            <a:rect r="r" b="b" t="t" l="l"/>
            <a:pathLst>
              <a:path h="3400187" w="3710981">
                <a:moveTo>
                  <a:pt x="0" y="0"/>
                </a:moveTo>
                <a:lnTo>
                  <a:pt x="3710981" y="0"/>
                </a:lnTo>
                <a:lnTo>
                  <a:pt x="3710981" y="3400187"/>
                </a:lnTo>
                <a:lnTo>
                  <a:pt x="0" y="34001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32103" y="6456835"/>
            <a:ext cx="2635701" cy="2632407"/>
          </a:xfrm>
          <a:custGeom>
            <a:avLst/>
            <a:gdLst/>
            <a:ahLst/>
            <a:cxnLst/>
            <a:rect r="r" b="b" t="t" l="l"/>
            <a:pathLst>
              <a:path h="2632407" w="2635701">
                <a:moveTo>
                  <a:pt x="0" y="0"/>
                </a:moveTo>
                <a:lnTo>
                  <a:pt x="2635701" y="0"/>
                </a:lnTo>
                <a:lnTo>
                  <a:pt x="2635701" y="2632406"/>
                </a:lnTo>
                <a:lnTo>
                  <a:pt x="0" y="26324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794833" y="3844167"/>
            <a:ext cx="12698334" cy="3451689"/>
            <a:chOff x="0" y="0"/>
            <a:chExt cx="16931112" cy="460225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6931112" cy="2562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119"/>
                </a:lnSpc>
              </a:pPr>
              <a:r>
                <a:rPr lang="en-US" sz="12599">
                  <a:solidFill>
                    <a:srgbClr val="FFFFFF"/>
                  </a:solidFill>
                  <a:latin typeface="Cy Grotesk Wide"/>
                </a:rPr>
                <a:t>KEY LOGGER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898758"/>
              <a:ext cx="16931112" cy="17034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79"/>
                </a:lnSpc>
              </a:pPr>
              <a:r>
                <a:rPr lang="en-US" sz="3699">
                  <a:solidFill>
                    <a:srgbClr val="FFFFFF"/>
                  </a:solidFill>
                  <a:latin typeface="Cy Grotesk Key"/>
                </a:rPr>
                <a:t>Unlocking Insights, Safeguarding Security: </a:t>
              </a:r>
            </a:p>
            <a:p>
              <a:pPr algn="ctr">
                <a:lnSpc>
                  <a:spcPts val="5179"/>
                </a:lnSpc>
              </a:pPr>
              <a:r>
                <a:rPr lang="en-US" sz="3699">
                  <a:solidFill>
                    <a:srgbClr val="FFFFFF"/>
                  </a:solidFill>
                  <a:latin typeface="Cy Grotesk Key"/>
                </a:rPr>
                <a:t>The Power of Key Logging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750114" y="4089793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4" y="0"/>
                </a:lnTo>
                <a:lnTo>
                  <a:pt x="7975454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00273" y="-1499651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4" y="0"/>
                </a:lnTo>
                <a:lnTo>
                  <a:pt x="7975454" y="7975454"/>
                </a:lnTo>
                <a:lnTo>
                  <a:pt x="0" y="7975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5837949" y="1028700"/>
            <a:ext cx="5948003" cy="8497147"/>
            <a:chOff x="0" y="0"/>
            <a:chExt cx="4445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-28332" r="0" b="-11548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404945">
            <a:off x="611818" y="7282248"/>
            <a:ext cx="2224286" cy="2363119"/>
          </a:xfrm>
          <a:custGeom>
            <a:avLst/>
            <a:gdLst/>
            <a:ahLst/>
            <a:cxnLst/>
            <a:rect r="r" b="b" t="t" l="l"/>
            <a:pathLst>
              <a:path h="2363119" w="2224286">
                <a:moveTo>
                  <a:pt x="0" y="0"/>
                </a:moveTo>
                <a:lnTo>
                  <a:pt x="2224286" y="0"/>
                </a:lnTo>
                <a:lnTo>
                  <a:pt x="2224286" y="2363119"/>
                </a:lnTo>
                <a:lnTo>
                  <a:pt x="0" y="23631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085795">
            <a:off x="9925777" y="703757"/>
            <a:ext cx="2243644" cy="1472272"/>
          </a:xfrm>
          <a:custGeom>
            <a:avLst/>
            <a:gdLst/>
            <a:ahLst/>
            <a:cxnLst/>
            <a:rect r="r" b="b" t="t" l="l"/>
            <a:pathLst>
              <a:path h="1472272" w="2243644">
                <a:moveTo>
                  <a:pt x="0" y="0"/>
                </a:moveTo>
                <a:lnTo>
                  <a:pt x="2243644" y="0"/>
                </a:lnTo>
                <a:lnTo>
                  <a:pt x="2243644" y="1472272"/>
                </a:lnTo>
                <a:lnTo>
                  <a:pt x="0" y="14722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80665" y="2488076"/>
            <a:ext cx="5357283" cy="188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Cy Grotesk Wide"/>
              </a:rPr>
              <a:t>Technology</a:t>
            </a:r>
          </a:p>
          <a:p>
            <a:pPr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Cy Grotesk Wide"/>
              </a:rPr>
              <a:t>Used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2342588" y="1028700"/>
            <a:ext cx="5812155" cy="8229600"/>
          </a:xfrm>
          <a:custGeom>
            <a:avLst/>
            <a:gdLst/>
            <a:ahLst/>
            <a:cxnLst/>
            <a:rect r="r" b="b" t="t" l="l"/>
            <a:pathLst>
              <a:path h="8229600" w="5812155">
                <a:moveTo>
                  <a:pt x="0" y="0"/>
                </a:moveTo>
                <a:lnTo>
                  <a:pt x="5812155" y="0"/>
                </a:lnTo>
                <a:lnTo>
                  <a:pt x="58121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SYSTEM DESIGN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468468" y="2197527"/>
            <a:ext cx="16211708" cy="6926480"/>
            <a:chOff x="0" y="0"/>
            <a:chExt cx="3976065" cy="169878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76065" cy="1698781"/>
            </a:xfrm>
            <a:custGeom>
              <a:avLst/>
              <a:gdLst/>
              <a:ahLst/>
              <a:cxnLst/>
              <a:rect r="r" b="b" t="t" l="l"/>
              <a:pathLst>
                <a:path h="1698781" w="3976065">
                  <a:moveTo>
                    <a:pt x="3851605" y="1698780"/>
                  </a:moveTo>
                  <a:lnTo>
                    <a:pt x="124460" y="1698780"/>
                  </a:lnTo>
                  <a:cubicBezTo>
                    <a:pt x="55880" y="1698780"/>
                    <a:pt x="0" y="1642900"/>
                    <a:pt x="0" y="157432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51605" y="0"/>
                  </a:lnTo>
                  <a:cubicBezTo>
                    <a:pt x="3920185" y="0"/>
                    <a:pt x="3976065" y="55880"/>
                    <a:pt x="3976065" y="124460"/>
                  </a:cubicBezTo>
                  <a:lnTo>
                    <a:pt x="3976065" y="1574321"/>
                  </a:lnTo>
                  <a:cubicBezTo>
                    <a:pt x="3976065" y="1642900"/>
                    <a:pt x="3920185" y="1698781"/>
                    <a:pt x="3851605" y="1698781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064521" y="2306506"/>
            <a:ext cx="15019602" cy="6588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1. The system consists of the following components: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2. Email Handling: The code utilizes the smtplib library to send emails with log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files as attachments. The email credentials, recipient address, and email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content are configured within the code.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3. Information Gathering: The code uses various libraries and functions to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gather system information, such as hostname, IP addresses, processor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details, and operating system information.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4. Clipboard Access: The win32clipboard library allows the code to access and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capture the content of the clipboard.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5. Keystroke Recording: The pynput library is used to monitor and capture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keystrokes. The on_press and on_release functions handle the recording of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keystrokes and writing them to a file.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SYSTEM DESIGN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506568" y="2718874"/>
            <a:ext cx="16211708" cy="5039753"/>
            <a:chOff x="0" y="0"/>
            <a:chExt cx="3976065" cy="123604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76065" cy="1236044"/>
            </a:xfrm>
            <a:custGeom>
              <a:avLst/>
              <a:gdLst/>
              <a:ahLst/>
              <a:cxnLst/>
              <a:rect r="r" b="b" t="t" l="l"/>
              <a:pathLst>
                <a:path h="1236044" w="3976065">
                  <a:moveTo>
                    <a:pt x="3851605" y="1236044"/>
                  </a:moveTo>
                  <a:lnTo>
                    <a:pt x="124460" y="1236044"/>
                  </a:lnTo>
                  <a:cubicBezTo>
                    <a:pt x="55880" y="1236044"/>
                    <a:pt x="0" y="1180164"/>
                    <a:pt x="0" y="111158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51605" y="0"/>
                  </a:lnTo>
                  <a:cubicBezTo>
                    <a:pt x="3920185" y="0"/>
                    <a:pt x="3976065" y="55880"/>
                    <a:pt x="3976065" y="124460"/>
                  </a:cubicBezTo>
                  <a:lnTo>
                    <a:pt x="3976065" y="1111584"/>
                  </a:lnTo>
                  <a:cubicBezTo>
                    <a:pt x="3976065" y="1180164"/>
                    <a:pt x="3920185" y="1236044"/>
                    <a:pt x="3851605" y="1236044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06568" y="2827853"/>
            <a:ext cx="14831140" cy="382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6. Time Management: The code utilizes time-related functions to manage the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duration of audio recording, the time interval for capturing keystrokes, and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the overall execution time.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7. Screenshot Capturing: The PIL library (Python Imaging Library) is used to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capture screenshots of the screen. The captured screenshots are saved as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image files.</a:t>
            </a:r>
          </a:p>
          <a:p>
            <a:pPr algn="just">
              <a:lnSpc>
                <a:spcPts val="442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SYSTEM DESIGN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494772" y="2992354"/>
            <a:ext cx="16211708" cy="5216673"/>
            <a:chOff x="0" y="0"/>
            <a:chExt cx="3976065" cy="127943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76065" cy="1279435"/>
            </a:xfrm>
            <a:custGeom>
              <a:avLst/>
              <a:gdLst/>
              <a:ahLst/>
              <a:cxnLst/>
              <a:rect r="r" b="b" t="t" l="l"/>
              <a:pathLst>
                <a:path h="1279435" w="3976065">
                  <a:moveTo>
                    <a:pt x="3851605" y="1279435"/>
                  </a:moveTo>
                  <a:lnTo>
                    <a:pt x="124460" y="1279435"/>
                  </a:lnTo>
                  <a:cubicBezTo>
                    <a:pt x="55880" y="1279435"/>
                    <a:pt x="0" y="1223555"/>
                    <a:pt x="0" y="115497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51605" y="0"/>
                  </a:lnTo>
                  <a:cubicBezTo>
                    <a:pt x="3920185" y="0"/>
                    <a:pt x="3976065" y="55880"/>
                    <a:pt x="3976065" y="124460"/>
                  </a:cubicBezTo>
                  <a:lnTo>
                    <a:pt x="3976065" y="1154975"/>
                  </a:lnTo>
                  <a:cubicBezTo>
                    <a:pt x="3976065" y="1223555"/>
                    <a:pt x="3920185" y="1279435"/>
                    <a:pt x="3851605" y="1279435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090826" y="3235960"/>
            <a:ext cx="15047476" cy="4378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8. Encryption: The cryptography library is used to encrypt the captured files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using the Fernet symmetric encryption algorithm. An encryption key is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generated and used to encrypt the files.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9.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File Operations: The code performs various file operations, such as writing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captured information to files, deleting captured files, and encrypting files.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10. Flow Control: The code utilizes loops and conditionals to control the flow of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execution, including capturing keystrokes, monitoring time, and stopping the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execution after a specified interval or number of iterations.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28700" y="3652595"/>
            <a:ext cx="16649474" cy="4223672"/>
            <a:chOff x="0" y="0"/>
            <a:chExt cx="4083431" cy="103589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83431" cy="1035893"/>
            </a:xfrm>
            <a:custGeom>
              <a:avLst/>
              <a:gdLst/>
              <a:ahLst/>
              <a:cxnLst/>
              <a:rect r="r" b="b" t="t" l="l"/>
              <a:pathLst>
                <a:path h="1035893" w="4083431">
                  <a:moveTo>
                    <a:pt x="3958971" y="1035893"/>
                  </a:moveTo>
                  <a:lnTo>
                    <a:pt x="124460" y="1035893"/>
                  </a:lnTo>
                  <a:cubicBezTo>
                    <a:pt x="55880" y="1035893"/>
                    <a:pt x="0" y="980013"/>
                    <a:pt x="0" y="91143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58971" y="0"/>
                  </a:lnTo>
                  <a:cubicBezTo>
                    <a:pt x="4027551" y="0"/>
                    <a:pt x="4083431" y="55880"/>
                    <a:pt x="4083431" y="124460"/>
                  </a:cubicBezTo>
                  <a:lnTo>
                    <a:pt x="4083431" y="911433"/>
                  </a:lnTo>
                  <a:cubicBezTo>
                    <a:pt x="4083431" y="980013"/>
                    <a:pt x="4027551" y="1035893"/>
                    <a:pt x="3958971" y="1035893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86350" y="4255163"/>
            <a:ext cx="15839241" cy="3437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The keylogger project presented above successfully implements various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functionalities, including keystroke logging, system information gathering, clipboard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access, screenshot capturing, file encryption, and email sending.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   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When executed, the code effectively captures and logs keystrokes, 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collects system information, records audio, captures screenshots, and encrypts 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the collected data.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        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The encrypted data is then sent via email to a specified recipient.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40054" y="6101353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67299" y="-4442464"/>
            <a:ext cx="9006914" cy="9006914"/>
          </a:xfrm>
          <a:custGeom>
            <a:avLst/>
            <a:gdLst/>
            <a:ahLst/>
            <a:cxnLst/>
            <a:rect r="r" b="b" t="t" l="l"/>
            <a:pathLst>
              <a:path h="9006914" w="9006914">
                <a:moveTo>
                  <a:pt x="0" y="0"/>
                </a:moveTo>
                <a:lnTo>
                  <a:pt x="9006914" y="0"/>
                </a:lnTo>
                <a:lnTo>
                  <a:pt x="9006914" y="9006914"/>
                </a:lnTo>
                <a:lnTo>
                  <a:pt x="0" y="90069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738022" y="2408231"/>
            <a:ext cx="4975209" cy="6138396"/>
            <a:chOff x="0" y="0"/>
            <a:chExt cx="1153301" cy="1422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53302" cy="1422940"/>
            </a:xfrm>
            <a:custGeom>
              <a:avLst/>
              <a:gdLst/>
              <a:ahLst/>
              <a:cxnLst/>
              <a:rect r="r" b="b" t="t" l="l"/>
              <a:pathLst>
                <a:path h="1422940" w="1153302">
                  <a:moveTo>
                    <a:pt x="1028841" y="1422940"/>
                  </a:moveTo>
                  <a:lnTo>
                    <a:pt x="124460" y="1422940"/>
                  </a:lnTo>
                  <a:cubicBezTo>
                    <a:pt x="55880" y="1422940"/>
                    <a:pt x="0" y="1367060"/>
                    <a:pt x="0" y="129847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28842" y="0"/>
                  </a:lnTo>
                  <a:cubicBezTo>
                    <a:pt x="1097422" y="0"/>
                    <a:pt x="1153302" y="55880"/>
                    <a:pt x="1153302" y="124460"/>
                  </a:cubicBezTo>
                  <a:lnTo>
                    <a:pt x="1153302" y="1298480"/>
                  </a:lnTo>
                  <a:cubicBezTo>
                    <a:pt x="1153302" y="1367060"/>
                    <a:pt x="1097422" y="1422940"/>
                    <a:pt x="1028842" y="142294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46767" y="2278587"/>
            <a:ext cx="4975209" cy="6138396"/>
            <a:chOff x="0" y="0"/>
            <a:chExt cx="1153301" cy="14229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53302" cy="1422940"/>
            </a:xfrm>
            <a:custGeom>
              <a:avLst/>
              <a:gdLst/>
              <a:ahLst/>
              <a:cxnLst/>
              <a:rect r="r" b="b" t="t" l="l"/>
              <a:pathLst>
                <a:path h="1422940" w="1153302">
                  <a:moveTo>
                    <a:pt x="1028841" y="1422940"/>
                  </a:moveTo>
                  <a:lnTo>
                    <a:pt x="124460" y="1422940"/>
                  </a:lnTo>
                  <a:cubicBezTo>
                    <a:pt x="55880" y="1422940"/>
                    <a:pt x="0" y="1367060"/>
                    <a:pt x="0" y="129847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28842" y="0"/>
                  </a:lnTo>
                  <a:cubicBezTo>
                    <a:pt x="1097422" y="0"/>
                    <a:pt x="1153302" y="55880"/>
                    <a:pt x="1153302" y="124460"/>
                  </a:cubicBezTo>
                  <a:lnTo>
                    <a:pt x="1153302" y="1298480"/>
                  </a:lnTo>
                  <a:cubicBezTo>
                    <a:pt x="1153302" y="1367060"/>
                    <a:pt x="1097422" y="1422940"/>
                    <a:pt x="1028842" y="142294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2805174" y="772426"/>
            <a:ext cx="12677652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OUTPUT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2700000">
            <a:off x="10952556" y="2119085"/>
            <a:ext cx="2150834" cy="1553978"/>
          </a:xfrm>
          <a:custGeom>
            <a:avLst/>
            <a:gdLst/>
            <a:ahLst/>
            <a:cxnLst/>
            <a:rect r="r" b="b" t="t" l="l"/>
            <a:pathLst>
              <a:path h="1553978" w="2150834">
                <a:moveTo>
                  <a:pt x="0" y="0"/>
                </a:moveTo>
                <a:lnTo>
                  <a:pt x="2150834" y="0"/>
                </a:lnTo>
                <a:lnTo>
                  <a:pt x="2150834" y="1553977"/>
                </a:lnTo>
                <a:lnTo>
                  <a:pt x="0" y="15539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902302">
            <a:off x="4865972" y="8187950"/>
            <a:ext cx="2095641" cy="2461840"/>
          </a:xfrm>
          <a:custGeom>
            <a:avLst/>
            <a:gdLst/>
            <a:ahLst/>
            <a:cxnLst/>
            <a:rect r="r" b="b" t="t" l="l"/>
            <a:pathLst>
              <a:path h="2461840" w="2095641">
                <a:moveTo>
                  <a:pt x="0" y="0"/>
                </a:moveTo>
                <a:lnTo>
                  <a:pt x="2095641" y="0"/>
                </a:lnTo>
                <a:lnTo>
                  <a:pt x="2095641" y="2461840"/>
                </a:lnTo>
                <a:lnTo>
                  <a:pt x="0" y="24618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202327" y="6247897"/>
            <a:ext cx="4046598" cy="1554673"/>
            <a:chOff x="0" y="0"/>
            <a:chExt cx="5395464" cy="207289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205064"/>
              <a:ext cx="5395464" cy="8678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en-US" sz="2000">
                  <a:solidFill>
                    <a:srgbClr val="FFFFFF"/>
                  </a:solidFill>
                  <a:latin typeface="Cy Grotesk Key"/>
                </a:rPr>
                <a:t>getting stored in another</a:t>
              </a:r>
            </a:p>
            <a:p>
              <a:pPr algn="ctr">
                <a:lnSpc>
                  <a:spcPts val="2600"/>
                </a:lnSpc>
              </a:pPr>
              <a:r>
                <a:rPr lang="en-US" sz="2000">
                  <a:solidFill>
                    <a:srgbClr val="FFFFFF"/>
                  </a:solidFill>
                  <a:latin typeface="Cy Grotesk Key"/>
                </a:rPr>
                <a:t>file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0"/>
              <a:ext cx="5395464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>
                  <a:solidFill>
                    <a:srgbClr val="FFFFFF"/>
                  </a:solidFill>
                  <a:latin typeface="Cy Grotesk Wide"/>
                </a:rPr>
                <a:t>KeyLogger </a:t>
              </a:r>
            </a:p>
          </p:txBody>
        </p:sp>
        <p:sp>
          <p:nvSpPr>
            <p:cNvPr name="AutoShape 14" id="14"/>
            <p:cNvSpPr/>
            <p:nvPr/>
          </p:nvSpPr>
          <p:spPr>
            <a:xfrm>
              <a:off x="393781" y="881932"/>
              <a:ext cx="4607903" cy="0"/>
            </a:xfrm>
            <a:prstGeom prst="line">
              <a:avLst/>
            </a:prstGeom>
            <a:ln cap="flat" w="254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10718125" y="6101353"/>
            <a:ext cx="4046598" cy="1554673"/>
            <a:chOff x="0" y="0"/>
            <a:chExt cx="5395464" cy="2072897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205064"/>
              <a:ext cx="5395464" cy="8678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en-US" sz="2000">
                  <a:solidFill>
                    <a:srgbClr val="FFFFFF"/>
                  </a:solidFill>
                  <a:latin typeface="Cy Grotesk Key"/>
                </a:rPr>
                <a:t>All log files are sent to </a:t>
              </a:r>
            </a:p>
            <a:p>
              <a:pPr algn="ctr">
                <a:lnSpc>
                  <a:spcPts val="2600"/>
                </a:lnSpc>
              </a:pPr>
              <a:r>
                <a:rPr lang="en-US" sz="2000">
                  <a:solidFill>
                    <a:srgbClr val="FFFFFF"/>
                  </a:solidFill>
                  <a:latin typeface="Cy Grotesk Key"/>
                </a:rPr>
                <a:t>us through mails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0"/>
              <a:ext cx="5395464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>
                  <a:solidFill>
                    <a:srgbClr val="FFFFFF"/>
                  </a:solidFill>
                  <a:latin typeface="Cy Grotesk Wide"/>
                </a:rPr>
                <a:t>Emails</a:t>
              </a:r>
            </a:p>
          </p:txBody>
        </p:sp>
        <p:sp>
          <p:nvSpPr>
            <p:cNvPr name="AutoShape 18" id="18"/>
            <p:cNvSpPr/>
            <p:nvPr/>
          </p:nvSpPr>
          <p:spPr>
            <a:xfrm>
              <a:off x="393781" y="881932"/>
              <a:ext cx="4607903" cy="0"/>
            </a:xfrm>
            <a:prstGeom prst="line">
              <a:avLst/>
            </a:prstGeom>
            <a:ln cap="flat" w="254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10605975" y="3097667"/>
            <a:ext cx="3800533" cy="2137773"/>
            <a:chOff x="0" y="0"/>
            <a:chExt cx="1128903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287761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1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6"/>
              <a:stretch>
                <a:fillRect l="-5293" t="0" r="-5293" b="0"/>
              </a:stretch>
            </a:blip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4022159" y="2964283"/>
            <a:ext cx="4143027" cy="2755136"/>
          </a:xfrm>
          <a:custGeom>
            <a:avLst/>
            <a:gdLst/>
            <a:ahLst/>
            <a:cxnLst/>
            <a:rect r="r" b="b" t="t" l="l"/>
            <a:pathLst>
              <a:path h="2755136" w="4143027">
                <a:moveTo>
                  <a:pt x="0" y="0"/>
                </a:moveTo>
                <a:lnTo>
                  <a:pt x="4143026" y="0"/>
                </a:lnTo>
                <a:lnTo>
                  <a:pt x="4143026" y="2755137"/>
                </a:lnTo>
                <a:lnTo>
                  <a:pt x="0" y="27551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4932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2027973" y="8942070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28700" y="3652595"/>
            <a:ext cx="16649474" cy="4223672"/>
            <a:chOff x="0" y="0"/>
            <a:chExt cx="4083431" cy="103589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83431" cy="1035893"/>
            </a:xfrm>
            <a:custGeom>
              <a:avLst/>
              <a:gdLst/>
              <a:ahLst/>
              <a:cxnLst/>
              <a:rect r="r" b="b" t="t" l="l"/>
              <a:pathLst>
                <a:path h="1035893" w="4083431">
                  <a:moveTo>
                    <a:pt x="3958971" y="1035893"/>
                  </a:moveTo>
                  <a:lnTo>
                    <a:pt x="124460" y="1035893"/>
                  </a:lnTo>
                  <a:cubicBezTo>
                    <a:pt x="55880" y="1035893"/>
                    <a:pt x="0" y="980013"/>
                    <a:pt x="0" y="91143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58971" y="0"/>
                  </a:lnTo>
                  <a:cubicBezTo>
                    <a:pt x="4027551" y="0"/>
                    <a:pt x="4083431" y="55880"/>
                    <a:pt x="4083431" y="124460"/>
                  </a:cubicBezTo>
                  <a:lnTo>
                    <a:pt x="4083431" y="911433"/>
                  </a:lnTo>
                  <a:cubicBezTo>
                    <a:pt x="4083431" y="980013"/>
                    <a:pt x="4027551" y="1035893"/>
                    <a:pt x="3958971" y="1035893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86350" y="4255163"/>
            <a:ext cx="15363561" cy="2942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The keylogger project provides a practical demonstration of how keyloggers can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be implemented for ethical purposes. The project showcases the potential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applications of keyloggers in enhancing security measures and identifying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vulnerabilities in computer systems. It highlights the importance of proactive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monitoring and analysis of user activities to prevent fraudulent activities,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unauthorized access, and potential data breaches.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1792016" y="5146282"/>
            <a:ext cx="10257527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281545" y="6908725"/>
            <a:ext cx="1799139" cy="2053989"/>
          </a:xfrm>
          <a:custGeom>
            <a:avLst/>
            <a:gdLst/>
            <a:ahLst/>
            <a:cxnLst/>
            <a:rect r="r" b="b" t="t" l="l"/>
            <a:pathLst>
              <a:path h="2053989" w="1799139">
                <a:moveTo>
                  <a:pt x="0" y="0"/>
                </a:moveTo>
                <a:lnTo>
                  <a:pt x="1799138" y="0"/>
                </a:lnTo>
                <a:lnTo>
                  <a:pt x="1799138" y="2053989"/>
                </a:lnTo>
                <a:lnTo>
                  <a:pt x="0" y="2053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65016" y="6938854"/>
            <a:ext cx="1895144" cy="1773854"/>
          </a:xfrm>
          <a:custGeom>
            <a:avLst/>
            <a:gdLst/>
            <a:ahLst/>
            <a:cxnLst/>
            <a:rect r="r" b="b" t="t" l="l"/>
            <a:pathLst>
              <a:path h="1773854" w="1895144">
                <a:moveTo>
                  <a:pt x="0" y="0"/>
                </a:moveTo>
                <a:lnTo>
                  <a:pt x="1895144" y="0"/>
                </a:lnTo>
                <a:lnTo>
                  <a:pt x="1895144" y="1773854"/>
                </a:lnTo>
                <a:lnTo>
                  <a:pt x="0" y="1773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566198" y="7012260"/>
            <a:ext cx="1447440" cy="1700448"/>
          </a:xfrm>
          <a:custGeom>
            <a:avLst/>
            <a:gdLst/>
            <a:ahLst/>
            <a:cxnLst/>
            <a:rect r="r" b="b" t="t" l="l"/>
            <a:pathLst>
              <a:path h="1700448" w="1447440">
                <a:moveTo>
                  <a:pt x="0" y="0"/>
                </a:moveTo>
                <a:lnTo>
                  <a:pt x="1447441" y="0"/>
                </a:lnTo>
                <a:lnTo>
                  <a:pt x="1447441" y="1700448"/>
                </a:lnTo>
                <a:lnTo>
                  <a:pt x="0" y="17004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1545" y="4090937"/>
            <a:ext cx="1657611" cy="1628747"/>
          </a:xfrm>
          <a:custGeom>
            <a:avLst/>
            <a:gdLst/>
            <a:ahLst/>
            <a:cxnLst/>
            <a:rect r="r" b="b" t="t" l="l"/>
            <a:pathLst>
              <a:path h="1628747" w="1657611">
                <a:moveTo>
                  <a:pt x="0" y="0"/>
                </a:moveTo>
                <a:lnTo>
                  <a:pt x="1657610" y="0"/>
                </a:lnTo>
                <a:lnTo>
                  <a:pt x="1657610" y="1628747"/>
                </a:lnTo>
                <a:lnTo>
                  <a:pt x="0" y="16287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096829" y="1508014"/>
            <a:ext cx="1431519" cy="1946082"/>
          </a:xfrm>
          <a:custGeom>
            <a:avLst/>
            <a:gdLst/>
            <a:ahLst/>
            <a:cxnLst/>
            <a:rect r="r" b="b" t="t" l="l"/>
            <a:pathLst>
              <a:path h="1946082" w="1431519">
                <a:moveTo>
                  <a:pt x="0" y="0"/>
                </a:moveTo>
                <a:lnTo>
                  <a:pt x="1431518" y="0"/>
                </a:lnTo>
                <a:lnTo>
                  <a:pt x="1431518" y="1946082"/>
                </a:lnTo>
                <a:lnTo>
                  <a:pt x="0" y="19460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384400" y="1324286"/>
            <a:ext cx="1811036" cy="1856907"/>
          </a:xfrm>
          <a:custGeom>
            <a:avLst/>
            <a:gdLst/>
            <a:ahLst/>
            <a:cxnLst/>
            <a:rect r="r" b="b" t="t" l="l"/>
            <a:pathLst>
              <a:path h="1856907" w="1811036">
                <a:moveTo>
                  <a:pt x="0" y="0"/>
                </a:moveTo>
                <a:lnTo>
                  <a:pt x="1811037" y="0"/>
                </a:lnTo>
                <a:lnTo>
                  <a:pt x="1811037" y="1856907"/>
                </a:lnTo>
                <a:lnTo>
                  <a:pt x="0" y="18569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494225" y="3936634"/>
            <a:ext cx="2113182" cy="1937352"/>
          </a:xfrm>
          <a:custGeom>
            <a:avLst/>
            <a:gdLst/>
            <a:ahLst/>
            <a:cxnLst/>
            <a:rect r="r" b="b" t="t" l="l"/>
            <a:pathLst>
              <a:path h="1937352" w="2113182">
                <a:moveTo>
                  <a:pt x="0" y="0"/>
                </a:moveTo>
                <a:lnTo>
                  <a:pt x="2113182" y="0"/>
                </a:lnTo>
                <a:lnTo>
                  <a:pt x="2113182" y="1937352"/>
                </a:lnTo>
                <a:lnTo>
                  <a:pt x="0" y="193735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320537" y="3936634"/>
            <a:ext cx="1938763" cy="1937352"/>
          </a:xfrm>
          <a:custGeom>
            <a:avLst/>
            <a:gdLst/>
            <a:ahLst/>
            <a:cxnLst/>
            <a:rect r="r" b="b" t="t" l="l"/>
            <a:pathLst>
              <a:path h="1937352" w="1938763">
                <a:moveTo>
                  <a:pt x="0" y="0"/>
                </a:moveTo>
                <a:lnTo>
                  <a:pt x="1938763" y="0"/>
                </a:lnTo>
                <a:lnTo>
                  <a:pt x="1938763" y="1937352"/>
                </a:lnTo>
                <a:lnTo>
                  <a:pt x="0" y="193735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81545" y="1595786"/>
            <a:ext cx="1974981" cy="1342089"/>
          </a:xfrm>
          <a:custGeom>
            <a:avLst/>
            <a:gdLst/>
            <a:ahLst/>
            <a:cxnLst/>
            <a:rect r="r" b="b" t="t" l="l"/>
            <a:pathLst>
              <a:path h="1342089" w="1974981">
                <a:moveTo>
                  <a:pt x="0" y="0"/>
                </a:moveTo>
                <a:lnTo>
                  <a:pt x="1974980" y="0"/>
                </a:lnTo>
                <a:lnTo>
                  <a:pt x="1974980" y="1342089"/>
                </a:lnTo>
                <a:lnTo>
                  <a:pt x="0" y="134208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503744" y="3923984"/>
            <a:ext cx="1906546" cy="1795700"/>
          </a:xfrm>
          <a:custGeom>
            <a:avLst/>
            <a:gdLst/>
            <a:ahLst/>
            <a:cxnLst/>
            <a:rect r="r" b="b" t="t" l="l"/>
            <a:pathLst>
              <a:path h="1795700" w="1906546">
                <a:moveTo>
                  <a:pt x="0" y="0"/>
                </a:moveTo>
                <a:lnTo>
                  <a:pt x="1906545" y="0"/>
                </a:lnTo>
                <a:lnTo>
                  <a:pt x="1906545" y="1795700"/>
                </a:lnTo>
                <a:lnTo>
                  <a:pt x="0" y="179570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093613" y="1730101"/>
            <a:ext cx="2726807" cy="1045276"/>
          </a:xfrm>
          <a:custGeom>
            <a:avLst/>
            <a:gdLst/>
            <a:ahLst/>
            <a:cxnLst/>
            <a:rect r="r" b="b" t="t" l="l"/>
            <a:pathLst>
              <a:path h="1045276" w="2726807">
                <a:moveTo>
                  <a:pt x="0" y="0"/>
                </a:moveTo>
                <a:lnTo>
                  <a:pt x="2726807" y="0"/>
                </a:lnTo>
                <a:lnTo>
                  <a:pt x="2726807" y="1045277"/>
                </a:lnTo>
                <a:lnTo>
                  <a:pt x="0" y="104527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503744" y="7158731"/>
            <a:ext cx="2151082" cy="1553978"/>
          </a:xfrm>
          <a:custGeom>
            <a:avLst/>
            <a:gdLst/>
            <a:ahLst/>
            <a:cxnLst/>
            <a:rect r="r" b="b" t="t" l="l"/>
            <a:pathLst>
              <a:path h="1553978" w="2151082">
                <a:moveTo>
                  <a:pt x="0" y="0"/>
                </a:moveTo>
                <a:lnTo>
                  <a:pt x="2151081" y="0"/>
                </a:lnTo>
                <a:lnTo>
                  <a:pt x="2151081" y="1553977"/>
                </a:lnTo>
                <a:lnTo>
                  <a:pt x="0" y="155397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12729" y="3278784"/>
            <a:ext cx="5925906" cy="3076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119"/>
              </a:lnSpc>
            </a:pPr>
            <a:r>
              <a:rPr lang="en-US" sz="10099">
                <a:solidFill>
                  <a:srgbClr val="FFFFFF"/>
                </a:solidFill>
                <a:latin typeface="Cy Grotesk Wide Bold"/>
              </a:rPr>
              <a:t>THANK</a:t>
            </a:r>
          </a:p>
          <a:p>
            <a:pPr>
              <a:lnSpc>
                <a:spcPts val="12119"/>
              </a:lnSpc>
            </a:pPr>
            <a:r>
              <a:rPr lang="en-US" sz="10099">
                <a:solidFill>
                  <a:srgbClr val="FFFFFF"/>
                </a:solidFill>
                <a:latin typeface="Cy Grotesk Wide Bold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026092" y="326798"/>
            <a:ext cx="7489686" cy="7489686"/>
          </a:xfrm>
          <a:custGeom>
            <a:avLst/>
            <a:gdLst/>
            <a:ahLst/>
            <a:cxnLst/>
            <a:rect r="r" b="b" t="t" l="l"/>
            <a:pathLst>
              <a:path h="7489686" w="7489686">
                <a:moveTo>
                  <a:pt x="0" y="0"/>
                </a:moveTo>
                <a:lnTo>
                  <a:pt x="7489686" y="0"/>
                </a:lnTo>
                <a:lnTo>
                  <a:pt x="7489686" y="7489686"/>
                </a:lnTo>
                <a:lnTo>
                  <a:pt x="0" y="74896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14457" y="6338599"/>
            <a:ext cx="7489686" cy="7489686"/>
          </a:xfrm>
          <a:custGeom>
            <a:avLst/>
            <a:gdLst/>
            <a:ahLst/>
            <a:cxnLst/>
            <a:rect r="r" b="b" t="t" l="l"/>
            <a:pathLst>
              <a:path h="7489686" w="7489686">
                <a:moveTo>
                  <a:pt x="0" y="0"/>
                </a:moveTo>
                <a:lnTo>
                  <a:pt x="7489686" y="0"/>
                </a:lnTo>
                <a:lnTo>
                  <a:pt x="7489686" y="7489686"/>
                </a:lnTo>
                <a:lnTo>
                  <a:pt x="0" y="74896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04809" y="3461186"/>
            <a:ext cx="16718060" cy="6138396"/>
            <a:chOff x="0" y="0"/>
            <a:chExt cx="3875408" cy="14229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75408" cy="1422940"/>
            </a:xfrm>
            <a:custGeom>
              <a:avLst/>
              <a:gdLst/>
              <a:ahLst/>
              <a:cxnLst/>
              <a:rect r="r" b="b" t="t" l="l"/>
              <a:pathLst>
                <a:path h="1422940" w="3875408">
                  <a:moveTo>
                    <a:pt x="3750948" y="1422940"/>
                  </a:moveTo>
                  <a:lnTo>
                    <a:pt x="124460" y="1422940"/>
                  </a:lnTo>
                  <a:cubicBezTo>
                    <a:pt x="55880" y="1422940"/>
                    <a:pt x="0" y="1367060"/>
                    <a:pt x="0" y="129847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750948" y="0"/>
                  </a:lnTo>
                  <a:cubicBezTo>
                    <a:pt x="3819528" y="0"/>
                    <a:pt x="3875408" y="55880"/>
                    <a:pt x="3875408" y="124460"/>
                  </a:cubicBezTo>
                  <a:lnTo>
                    <a:pt x="3875408" y="1298480"/>
                  </a:lnTo>
                  <a:cubicBezTo>
                    <a:pt x="3875408" y="1367060"/>
                    <a:pt x="3819528" y="1422940"/>
                    <a:pt x="3750948" y="1422940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775695">
            <a:off x="15285292" y="8377650"/>
            <a:ext cx="2407566" cy="2365433"/>
          </a:xfrm>
          <a:custGeom>
            <a:avLst/>
            <a:gdLst/>
            <a:ahLst/>
            <a:cxnLst/>
            <a:rect r="r" b="b" t="t" l="l"/>
            <a:pathLst>
              <a:path h="2365433" w="2407566">
                <a:moveTo>
                  <a:pt x="0" y="0"/>
                </a:moveTo>
                <a:lnTo>
                  <a:pt x="2407565" y="0"/>
                </a:lnTo>
                <a:lnTo>
                  <a:pt x="2407565" y="2365433"/>
                </a:lnTo>
                <a:lnTo>
                  <a:pt x="0" y="23654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551624">
            <a:off x="7633191" y="2060618"/>
            <a:ext cx="2681742" cy="1823584"/>
          </a:xfrm>
          <a:custGeom>
            <a:avLst/>
            <a:gdLst/>
            <a:ahLst/>
            <a:cxnLst/>
            <a:rect r="r" b="b" t="t" l="l"/>
            <a:pathLst>
              <a:path h="1823584" w="2681742">
                <a:moveTo>
                  <a:pt x="0" y="0"/>
                </a:moveTo>
                <a:lnTo>
                  <a:pt x="2681742" y="0"/>
                </a:lnTo>
                <a:lnTo>
                  <a:pt x="2681742" y="1823585"/>
                </a:lnTo>
                <a:lnTo>
                  <a:pt x="0" y="18235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009650"/>
            <a:ext cx="811530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Cy Grotesk Wide"/>
              </a:rPr>
              <a:t>TOPICS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08295" y="4024016"/>
            <a:ext cx="7171976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08295" y="4779668"/>
            <a:ext cx="7171976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Background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08295" y="5535321"/>
            <a:ext cx="7171976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Algorithm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08295" y="6290974"/>
            <a:ext cx="7171976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System Design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08295" y="7802279"/>
            <a:ext cx="7171976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Results and Output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08295" y="8557932"/>
            <a:ext cx="7171976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Conclusion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08295" y="7046626"/>
            <a:ext cx="7171976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4" indent="-280672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Technologies Used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03920" y="3652595"/>
            <a:ext cx="16211708" cy="4223672"/>
            <a:chOff x="0" y="0"/>
            <a:chExt cx="3976065" cy="103589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76065" cy="1035893"/>
            </a:xfrm>
            <a:custGeom>
              <a:avLst/>
              <a:gdLst/>
              <a:ahLst/>
              <a:cxnLst/>
              <a:rect r="r" b="b" t="t" l="l"/>
              <a:pathLst>
                <a:path h="1035893" w="3976065">
                  <a:moveTo>
                    <a:pt x="3851605" y="1035893"/>
                  </a:moveTo>
                  <a:lnTo>
                    <a:pt x="124460" y="1035893"/>
                  </a:lnTo>
                  <a:cubicBezTo>
                    <a:pt x="55880" y="1035893"/>
                    <a:pt x="0" y="980013"/>
                    <a:pt x="0" y="91143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51605" y="0"/>
                  </a:lnTo>
                  <a:cubicBezTo>
                    <a:pt x="3920185" y="0"/>
                    <a:pt x="3976065" y="55880"/>
                    <a:pt x="3976065" y="124460"/>
                  </a:cubicBezTo>
                  <a:lnTo>
                    <a:pt x="3976065" y="911433"/>
                  </a:lnTo>
                  <a:cubicBezTo>
                    <a:pt x="3976065" y="980013"/>
                    <a:pt x="3920185" y="1035893"/>
                    <a:pt x="3851605" y="1035893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60248" y="4255163"/>
            <a:ext cx="15699052" cy="2942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The project presented in this report focuses on the development of a keylogger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application designed with ethical purposes in mind. By definition, an ethical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keylogger is a tool used by security professionals to investigate and assess the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security posture of computer systems, networks, or applications, with the explicit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permission of the system owner. It aims to assist in identifying vulnerabilities and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enhancing security measures rather than engaging in malicious activities.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BACKGROUND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03920" y="3652595"/>
            <a:ext cx="16211708" cy="4223672"/>
            <a:chOff x="0" y="0"/>
            <a:chExt cx="3976065" cy="103589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76065" cy="1035893"/>
            </a:xfrm>
            <a:custGeom>
              <a:avLst/>
              <a:gdLst/>
              <a:ahLst/>
              <a:cxnLst/>
              <a:rect r="r" b="b" t="t" l="l"/>
              <a:pathLst>
                <a:path h="1035893" w="3976065">
                  <a:moveTo>
                    <a:pt x="3851605" y="1035893"/>
                  </a:moveTo>
                  <a:lnTo>
                    <a:pt x="124460" y="1035893"/>
                  </a:lnTo>
                  <a:cubicBezTo>
                    <a:pt x="55880" y="1035893"/>
                    <a:pt x="0" y="980013"/>
                    <a:pt x="0" y="91143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51605" y="0"/>
                  </a:lnTo>
                  <a:cubicBezTo>
                    <a:pt x="3920185" y="0"/>
                    <a:pt x="3976065" y="55880"/>
                    <a:pt x="3976065" y="124460"/>
                  </a:cubicBezTo>
                  <a:lnTo>
                    <a:pt x="3976065" y="911433"/>
                  </a:lnTo>
                  <a:cubicBezTo>
                    <a:pt x="3976065" y="980013"/>
                    <a:pt x="3920185" y="1035893"/>
                    <a:pt x="3851605" y="1035893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60248" y="4255163"/>
            <a:ext cx="15452378" cy="2942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The development of an ethical keylogger holds significant relevance in today's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digital landscape due to the increasing prevalence of cyber threats and the need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for robust security measures. By utilizing a keylogger for ethical purposes,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security professionals can proactively identify vulnerabilities, protect sensitive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information, and enhance the overall security posture of computer systems,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networks, and applications.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41037" y="5475923"/>
            <a:ext cx="9118263" cy="3782377"/>
            <a:chOff x="0" y="0"/>
            <a:chExt cx="2113701" cy="8767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13701" cy="876792"/>
            </a:xfrm>
            <a:custGeom>
              <a:avLst/>
              <a:gdLst/>
              <a:ahLst/>
              <a:cxnLst/>
              <a:rect r="r" b="b" t="t" l="l"/>
              <a:pathLst>
                <a:path h="876792" w="2113701">
                  <a:moveTo>
                    <a:pt x="1989241" y="876791"/>
                  </a:moveTo>
                  <a:lnTo>
                    <a:pt x="124460" y="876791"/>
                  </a:lnTo>
                  <a:cubicBezTo>
                    <a:pt x="55880" y="876791"/>
                    <a:pt x="0" y="820912"/>
                    <a:pt x="0" y="75233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89241" y="0"/>
                  </a:lnTo>
                  <a:cubicBezTo>
                    <a:pt x="2057821" y="0"/>
                    <a:pt x="2113701" y="55880"/>
                    <a:pt x="2113701" y="124460"/>
                  </a:cubicBezTo>
                  <a:lnTo>
                    <a:pt x="2113701" y="752332"/>
                  </a:lnTo>
                  <a:cubicBezTo>
                    <a:pt x="2113701" y="820912"/>
                    <a:pt x="2057821" y="876792"/>
                    <a:pt x="1989241" y="876792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141037" y="1028700"/>
            <a:ext cx="9118263" cy="3782377"/>
            <a:chOff x="0" y="0"/>
            <a:chExt cx="2113701" cy="8767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13701" cy="876792"/>
            </a:xfrm>
            <a:custGeom>
              <a:avLst/>
              <a:gdLst/>
              <a:ahLst/>
              <a:cxnLst/>
              <a:rect r="r" b="b" t="t" l="l"/>
              <a:pathLst>
                <a:path h="876792" w="2113701">
                  <a:moveTo>
                    <a:pt x="1989241" y="876791"/>
                  </a:moveTo>
                  <a:lnTo>
                    <a:pt x="124460" y="876791"/>
                  </a:lnTo>
                  <a:cubicBezTo>
                    <a:pt x="55880" y="876791"/>
                    <a:pt x="0" y="820912"/>
                    <a:pt x="0" y="75233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89241" y="0"/>
                  </a:lnTo>
                  <a:cubicBezTo>
                    <a:pt x="2057821" y="0"/>
                    <a:pt x="2113701" y="55880"/>
                    <a:pt x="2113701" y="124460"/>
                  </a:cubicBezTo>
                  <a:lnTo>
                    <a:pt x="2113701" y="752332"/>
                  </a:lnTo>
                  <a:cubicBezTo>
                    <a:pt x="2113701" y="820912"/>
                    <a:pt x="2057821" y="876792"/>
                    <a:pt x="1989241" y="876792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-4894411" y="498177"/>
            <a:ext cx="9788823" cy="9788823"/>
          </a:xfrm>
          <a:custGeom>
            <a:avLst/>
            <a:gdLst/>
            <a:ahLst/>
            <a:cxnLst/>
            <a:rect r="r" b="b" t="t" l="l"/>
            <a:pathLst>
              <a:path h="9788823" w="9788823">
                <a:moveTo>
                  <a:pt x="0" y="0"/>
                </a:moveTo>
                <a:lnTo>
                  <a:pt x="9788822" y="0"/>
                </a:lnTo>
                <a:lnTo>
                  <a:pt x="9788822" y="9788823"/>
                </a:lnTo>
                <a:lnTo>
                  <a:pt x="0" y="97888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119507" y="-3326795"/>
            <a:ext cx="8336987" cy="8336987"/>
          </a:xfrm>
          <a:custGeom>
            <a:avLst/>
            <a:gdLst/>
            <a:ahLst/>
            <a:cxnLst/>
            <a:rect r="r" b="b" t="t" l="l"/>
            <a:pathLst>
              <a:path h="8336987" w="8336987">
                <a:moveTo>
                  <a:pt x="0" y="0"/>
                </a:moveTo>
                <a:lnTo>
                  <a:pt x="8336986" y="0"/>
                </a:lnTo>
                <a:lnTo>
                  <a:pt x="8336986" y="8336987"/>
                </a:lnTo>
                <a:lnTo>
                  <a:pt x="0" y="83369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8942182"/>
            <a:ext cx="2829409" cy="316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Agenda Page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833048">
            <a:off x="6179759" y="7577603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4"/>
                </a:lnTo>
                <a:lnTo>
                  <a:pt x="0" y="37215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956967">
            <a:off x="14882723" y="3879537"/>
            <a:ext cx="2681742" cy="1823584"/>
          </a:xfrm>
          <a:custGeom>
            <a:avLst/>
            <a:gdLst/>
            <a:ahLst/>
            <a:cxnLst/>
            <a:rect r="r" b="b" t="t" l="l"/>
            <a:pathLst>
              <a:path h="1823584" w="2681742">
                <a:moveTo>
                  <a:pt x="0" y="0"/>
                </a:moveTo>
                <a:lnTo>
                  <a:pt x="2681742" y="0"/>
                </a:lnTo>
                <a:lnTo>
                  <a:pt x="2681742" y="1823584"/>
                </a:lnTo>
                <a:lnTo>
                  <a:pt x="0" y="18235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604355" y="1496362"/>
            <a:ext cx="8191627" cy="2789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25"/>
              </a:lnSpc>
            </a:pPr>
            <a:r>
              <a:rPr lang="en-US" sz="2661">
                <a:solidFill>
                  <a:srgbClr val="FFFFFF"/>
                </a:solidFill>
                <a:latin typeface="Cy Grotesk Key"/>
              </a:rPr>
              <a:t>If the bank has thousands of active</a:t>
            </a:r>
          </a:p>
          <a:p>
            <a:pPr algn="l">
              <a:lnSpc>
                <a:spcPts val="3725"/>
              </a:lnSpc>
            </a:pPr>
            <a:r>
              <a:rPr lang="en-US" sz="2661">
                <a:solidFill>
                  <a:srgbClr val="FFFFFF"/>
                </a:solidFill>
                <a:latin typeface="Cy Grotesk Key"/>
              </a:rPr>
              <a:t>online banking customers and each customer performs an average of 10 keystrokes per minute while accessing their accounts. Assuming the keylogger runs for a duration of one hour during the assessment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905250"/>
            <a:ext cx="5732852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Cy Grotesk Wide"/>
              </a:rPr>
              <a:t>Real-life example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04355" y="6517419"/>
            <a:ext cx="8191627" cy="923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5"/>
              </a:lnSpc>
            </a:pPr>
            <a:r>
              <a:rPr lang="en-US" sz="2661">
                <a:solidFill>
                  <a:srgbClr val="FFFFFF"/>
                </a:solidFill>
                <a:latin typeface="Cy Grotesk Key"/>
              </a:rPr>
              <a:t>10 keystrokes/minute * 60 minutes/hour * 1 hour = 600 keystrokes per </a:t>
            </a:r>
            <a:r>
              <a:rPr lang="en-US" sz="2661">
                <a:solidFill>
                  <a:srgbClr val="FFFFFF"/>
                </a:solidFill>
                <a:latin typeface="Cy Grotesk Key"/>
              </a:rPr>
              <a:t>customer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41037" y="5475923"/>
            <a:ext cx="9118263" cy="3782377"/>
            <a:chOff x="0" y="0"/>
            <a:chExt cx="2113701" cy="8767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13701" cy="876792"/>
            </a:xfrm>
            <a:custGeom>
              <a:avLst/>
              <a:gdLst/>
              <a:ahLst/>
              <a:cxnLst/>
              <a:rect r="r" b="b" t="t" l="l"/>
              <a:pathLst>
                <a:path h="876792" w="2113701">
                  <a:moveTo>
                    <a:pt x="1989241" y="876791"/>
                  </a:moveTo>
                  <a:lnTo>
                    <a:pt x="124460" y="876791"/>
                  </a:lnTo>
                  <a:cubicBezTo>
                    <a:pt x="55880" y="876791"/>
                    <a:pt x="0" y="820912"/>
                    <a:pt x="0" y="75233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89241" y="0"/>
                  </a:lnTo>
                  <a:cubicBezTo>
                    <a:pt x="2057821" y="0"/>
                    <a:pt x="2113701" y="55880"/>
                    <a:pt x="2113701" y="124460"/>
                  </a:cubicBezTo>
                  <a:lnTo>
                    <a:pt x="2113701" y="752332"/>
                  </a:lnTo>
                  <a:cubicBezTo>
                    <a:pt x="2113701" y="820912"/>
                    <a:pt x="2057821" y="876792"/>
                    <a:pt x="1989241" y="876792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141037" y="1028700"/>
            <a:ext cx="9118263" cy="3782377"/>
            <a:chOff x="0" y="0"/>
            <a:chExt cx="2113701" cy="8767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13701" cy="876792"/>
            </a:xfrm>
            <a:custGeom>
              <a:avLst/>
              <a:gdLst/>
              <a:ahLst/>
              <a:cxnLst/>
              <a:rect r="r" b="b" t="t" l="l"/>
              <a:pathLst>
                <a:path h="876792" w="2113701">
                  <a:moveTo>
                    <a:pt x="1989241" y="876791"/>
                  </a:moveTo>
                  <a:lnTo>
                    <a:pt x="124460" y="876791"/>
                  </a:lnTo>
                  <a:cubicBezTo>
                    <a:pt x="55880" y="876791"/>
                    <a:pt x="0" y="820912"/>
                    <a:pt x="0" y="75233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89241" y="0"/>
                  </a:lnTo>
                  <a:cubicBezTo>
                    <a:pt x="2057821" y="0"/>
                    <a:pt x="2113701" y="55880"/>
                    <a:pt x="2113701" y="124460"/>
                  </a:cubicBezTo>
                  <a:lnTo>
                    <a:pt x="2113701" y="752332"/>
                  </a:lnTo>
                  <a:cubicBezTo>
                    <a:pt x="2113701" y="820912"/>
                    <a:pt x="2057821" y="876792"/>
                    <a:pt x="1989241" y="876792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-4894411" y="498177"/>
            <a:ext cx="9788823" cy="9788823"/>
          </a:xfrm>
          <a:custGeom>
            <a:avLst/>
            <a:gdLst/>
            <a:ahLst/>
            <a:cxnLst/>
            <a:rect r="r" b="b" t="t" l="l"/>
            <a:pathLst>
              <a:path h="9788823" w="9788823">
                <a:moveTo>
                  <a:pt x="0" y="0"/>
                </a:moveTo>
                <a:lnTo>
                  <a:pt x="9788822" y="0"/>
                </a:lnTo>
                <a:lnTo>
                  <a:pt x="9788822" y="9788823"/>
                </a:lnTo>
                <a:lnTo>
                  <a:pt x="0" y="97888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119507" y="-3326795"/>
            <a:ext cx="8336987" cy="8336987"/>
          </a:xfrm>
          <a:custGeom>
            <a:avLst/>
            <a:gdLst/>
            <a:ahLst/>
            <a:cxnLst/>
            <a:rect r="r" b="b" t="t" l="l"/>
            <a:pathLst>
              <a:path h="8336987" w="8336987">
                <a:moveTo>
                  <a:pt x="0" y="0"/>
                </a:moveTo>
                <a:lnTo>
                  <a:pt x="8336986" y="0"/>
                </a:lnTo>
                <a:lnTo>
                  <a:pt x="8336986" y="8336987"/>
                </a:lnTo>
                <a:lnTo>
                  <a:pt x="0" y="83369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8942182"/>
            <a:ext cx="2829409" cy="316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Agenda Page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833048">
            <a:off x="6179759" y="7577603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4"/>
                </a:lnTo>
                <a:lnTo>
                  <a:pt x="0" y="37215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956967">
            <a:off x="14882723" y="3879537"/>
            <a:ext cx="2681742" cy="1823584"/>
          </a:xfrm>
          <a:custGeom>
            <a:avLst/>
            <a:gdLst/>
            <a:ahLst/>
            <a:cxnLst/>
            <a:rect r="r" b="b" t="t" l="l"/>
            <a:pathLst>
              <a:path h="1823584" w="2681742">
                <a:moveTo>
                  <a:pt x="0" y="0"/>
                </a:moveTo>
                <a:lnTo>
                  <a:pt x="2681742" y="0"/>
                </a:lnTo>
                <a:lnTo>
                  <a:pt x="2681742" y="1823584"/>
                </a:lnTo>
                <a:lnTo>
                  <a:pt x="0" y="18235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604355" y="1963087"/>
            <a:ext cx="8191627" cy="1856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25"/>
              </a:lnSpc>
            </a:pPr>
            <a:r>
              <a:rPr lang="en-US" sz="2661">
                <a:solidFill>
                  <a:srgbClr val="FFFFFF"/>
                </a:solidFill>
                <a:latin typeface="Cy Grotesk Key"/>
              </a:rPr>
              <a:t>If the bank has 10,000 active online banking customers, the keylogger would</a:t>
            </a:r>
          </a:p>
          <a:p>
            <a:pPr algn="l">
              <a:lnSpc>
                <a:spcPts val="3725"/>
              </a:lnSpc>
            </a:pPr>
            <a:r>
              <a:rPr lang="en-US" sz="2661">
                <a:solidFill>
                  <a:srgbClr val="FFFFFF"/>
                </a:solidFill>
                <a:latin typeface="Cy Grotesk Key"/>
              </a:rPr>
              <a:t>capture 60,00,000 keystrokes during that one-hour period: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905250"/>
            <a:ext cx="5732852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Cy Grotesk Wide"/>
              </a:rPr>
              <a:t>Real-life example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04355" y="6517419"/>
            <a:ext cx="8191627" cy="923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5"/>
              </a:lnSpc>
            </a:pPr>
            <a:r>
              <a:rPr lang="en-US" sz="2661">
                <a:solidFill>
                  <a:srgbClr val="FFFFFF"/>
                </a:solidFill>
                <a:latin typeface="Cy Grotesk Key"/>
              </a:rPr>
              <a:t>600 keystrokes/customer * 10,000 customers = 60,00,000 keystrokes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REAL - LIFE EXAMPLE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03920" y="3652595"/>
            <a:ext cx="16211708" cy="4223672"/>
            <a:chOff x="0" y="0"/>
            <a:chExt cx="3976065" cy="103589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76065" cy="1035893"/>
            </a:xfrm>
            <a:custGeom>
              <a:avLst/>
              <a:gdLst/>
              <a:ahLst/>
              <a:cxnLst/>
              <a:rect r="r" b="b" t="t" l="l"/>
              <a:pathLst>
                <a:path h="1035893" w="3976065">
                  <a:moveTo>
                    <a:pt x="3851605" y="1035893"/>
                  </a:moveTo>
                  <a:lnTo>
                    <a:pt x="124460" y="1035893"/>
                  </a:lnTo>
                  <a:cubicBezTo>
                    <a:pt x="55880" y="1035893"/>
                    <a:pt x="0" y="980013"/>
                    <a:pt x="0" y="91143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51605" y="0"/>
                  </a:lnTo>
                  <a:cubicBezTo>
                    <a:pt x="3920185" y="0"/>
                    <a:pt x="3976065" y="55880"/>
                    <a:pt x="3976065" y="124460"/>
                  </a:cubicBezTo>
                  <a:lnTo>
                    <a:pt x="3976065" y="911433"/>
                  </a:lnTo>
                  <a:cubicBezTo>
                    <a:pt x="3976065" y="980013"/>
                    <a:pt x="3920185" y="1035893"/>
                    <a:pt x="3851605" y="1035893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60248" y="4255163"/>
            <a:ext cx="15380759" cy="244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By analyzing these logged keystrokes, security professionals can detect unusual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patterns or suspicious activities indicative of fraudulent behavior. For example,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they may identify instances where an account holder's keystrokes deviate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significantly from their typical usage, indicating a potential hijacked account or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unauthorized access.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ALGORITHM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468468" y="2197527"/>
            <a:ext cx="16211708" cy="6697103"/>
            <a:chOff x="0" y="0"/>
            <a:chExt cx="3976065" cy="164252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76065" cy="1642524"/>
            </a:xfrm>
            <a:custGeom>
              <a:avLst/>
              <a:gdLst/>
              <a:ahLst/>
              <a:cxnLst/>
              <a:rect r="r" b="b" t="t" l="l"/>
              <a:pathLst>
                <a:path h="1642524" w="3976065">
                  <a:moveTo>
                    <a:pt x="3851605" y="1642524"/>
                  </a:moveTo>
                  <a:lnTo>
                    <a:pt x="124460" y="1642524"/>
                  </a:lnTo>
                  <a:cubicBezTo>
                    <a:pt x="55880" y="1642524"/>
                    <a:pt x="0" y="1586644"/>
                    <a:pt x="0" y="151806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51605" y="0"/>
                  </a:lnTo>
                  <a:cubicBezTo>
                    <a:pt x="3920185" y="0"/>
                    <a:pt x="3976065" y="55880"/>
                    <a:pt x="3976065" y="124460"/>
                  </a:cubicBezTo>
                  <a:lnTo>
                    <a:pt x="3976065" y="1518064"/>
                  </a:lnTo>
                  <a:cubicBezTo>
                    <a:pt x="3976065" y="1586644"/>
                    <a:pt x="3920185" y="1642524"/>
                    <a:pt x="3851605" y="1642524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973438" y="2485194"/>
            <a:ext cx="15175231" cy="5418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1. Import necessary libraries for various functionalities such as email handling,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information gathering, clipboard access, keystroke recording, time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management, encryption, screenshot capturing, and file operations.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2. Set up variables for file paths, email credentials, system information, and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other necessary parameters.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3. Send an initial email with the keylogger's log file to a specified email address.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4. Gather system information such as hostname, IP address, processor 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details, and operating system information.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5. Capture the clipboard content.</a:t>
            </a:r>
          </a:p>
          <a:p>
            <a:pPr algn="just">
              <a:lnSpc>
                <a:spcPts val="3952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6. Capture screenshots of the screen.</a:t>
            </a:r>
          </a:p>
          <a:p>
            <a:pPr algn="just">
              <a:lnSpc>
                <a:spcPts val="3952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035512" y="3588458"/>
            <a:ext cx="7975454" cy="7975454"/>
          </a:xfrm>
          <a:custGeom>
            <a:avLst/>
            <a:gdLst/>
            <a:ahLst/>
            <a:cxnLst/>
            <a:rect r="r" b="b" t="t" l="l"/>
            <a:pathLst>
              <a:path h="7975454" w="7975454">
                <a:moveTo>
                  <a:pt x="0" y="0"/>
                </a:moveTo>
                <a:lnTo>
                  <a:pt x="7975453" y="0"/>
                </a:lnTo>
                <a:lnTo>
                  <a:pt x="7975453" y="7975453"/>
                </a:lnTo>
                <a:lnTo>
                  <a:pt x="0" y="7975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31605" y="7576184"/>
            <a:ext cx="6581648" cy="6581648"/>
          </a:xfrm>
          <a:custGeom>
            <a:avLst/>
            <a:gdLst/>
            <a:ahLst/>
            <a:cxnLst/>
            <a:rect r="r" b="b" t="t" l="l"/>
            <a:pathLst>
              <a:path h="6581648" w="6581648">
                <a:moveTo>
                  <a:pt x="0" y="0"/>
                </a:moveTo>
                <a:lnTo>
                  <a:pt x="6581648" y="0"/>
                </a:lnTo>
                <a:lnTo>
                  <a:pt x="6581648" y="6581649"/>
                </a:lnTo>
                <a:lnTo>
                  <a:pt x="0" y="65816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33048">
            <a:off x="-1146001" y="336744"/>
            <a:ext cx="3259809" cy="3721564"/>
          </a:xfrm>
          <a:custGeom>
            <a:avLst/>
            <a:gdLst/>
            <a:ahLst/>
            <a:cxnLst/>
            <a:rect r="r" b="b" t="t" l="l"/>
            <a:pathLst>
              <a:path h="3721564" w="3259809">
                <a:moveTo>
                  <a:pt x="0" y="0"/>
                </a:moveTo>
                <a:lnTo>
                  <a:pt x="3259809" y="0"/>
                </a:lnTo>
                <a:lnTo>
                  <a:pt x="3259809" y="3721565"/>
                </a:lnTo>
                <a:lnTo>
                  <a:pt x="0" y="3721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185718">
            <a:off x="14632021" y="6686076"/>
            <a:ext cx="3586636" cy="4875862"/>
          </a:xfrm>
          <a:custGeom>
            <a:avLst/>
            <a:gdLst/>
            <a:ahLst/>
            <a:cxnLst/>
            <a:rect r="r" b="b" t="t" l="l"/>
            <a:pathLst>
              <a:path h="4875862" w="3586636">
                <a:moveTo>
                  <a:pt x="0" y="0"/>
                </a:moveTo>
                <a:lnTo>
                  <a:pt x="3586636" y="0"/>
                </a:lnTo>
                <a:lnTo>
                  <a:pt x="3586636" y="4875862"/>
                </a:lnTo>
                <a:lnTo>
                  <a:pt x="0" y="48758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10323" y="1009650"/>
            <a:ext cx="1046735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Cy Grotesk Wide"/>
              </a:rPr>
              <a:t>ALGORITHM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28337" y="9210656"/>
            <a:ext cx="5231327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Cy Grotesk Wide"/>
              </a:rPr>
              <a:t>Back to Topic Page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1047785" y="6028754"/>
            <a:ext cx="3351117" cy="3229639"/>
          </a:xfrm>
          <a:custGeom>
            <a:avLst/>
            <a:gdLst/>
            <a:ahLst/>
            <a:cxnLst/>
            <a:rect r="r" b="b" t="t" l="l"/>
            <a:pathLst>
              <a:path h="3229639" w="3351117">
                <a:moveTo>
                  <a:pt x="0" y="0"/>
                </a:moveTo>
                <a:lnTo>
                  <a:pt x="3351117" y="0"/>
                </a:lnTo>
                <a:lnTo>
                  <a:pt x="3351117" y="3229639"/>
                </a:lnTo>
                <a:lnTo>
                  <a:pt x="0" y="32296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468468" y="2197527"/>
            <a:ext cx="16211708" cy="6697103"/>
            <a:chOff x="0" y="0"/>
            <a:chExt cx="3976065" cy="164252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976065" cy="1642524"/>
            </a:xfrm>
            <a:custGeom>
              <a:avLst/>
              <a:gdLst/>
              <a:ahLst/>
              <a:cxnLst/>
              <a:rect r="r" b="b" t="t" l="l"/>
              <a:pathLst>
                <a:path h="1642524" w="3976065">
                  <a:moveTo>
                    <a:pt x="3851605" y="1642524"/>
                  </a:moveTo>
                  <a:lnTo>
                    <a:pt x="124460" y="1642524"/>
                  </a:lnTo>
                  <a:cubicBezTo>
                    <a:pt x="55880" y="1642524"/>
                    <a:pt x="0" y="1586644"/>
                    <a:pt x="0" y="151806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51605" y="0"/>
                  </a:lnTo>
                  <a:cubicBezTo>
                    <a:pt x="3920185" y="0"/>
                    <a:pt x="3976065" y="55880"/>
                    <a:pt x="3976065" y="124460"/>
                  </a:cubicBezTo>
                  <a:lnTo>
                    <a:pt x="3976065" y="1518064"/>
                  </a:lnTo>
                  <a:cubicBezTo>
                    <a:pt x="3976065" y="1586644"/>
                    <a:pt x="3920185" y="1642524"/>
                    <a:pt x="3851605" y="1642524"/>
                  </a:cubicBezTo>
                  <a:close/>
                </a:path>
              </a:pathLst>
            </a:custGeom>
            <a:solidFill>
              <a:srgbClr val="FFFFFF">
                <a:alpha val="17647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857220" y="2742554"/>
            <a:ext cx="15426810" cy="5483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7. Set up a loop to capture keystrokes using the pynput library. The keystrokes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are logged into a file.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8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. Monitor the time and stop capturing keystrokes after a specified time interval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or a specified number of iterations.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9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. Save the captured keystrokes, screenshots, and clipboard content to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separate files.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10. Encrypt the captured files using the cryptography library and a generated  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    </a:t>
            </a:r>
            <a:r>
              <a:rPr lang="en-US" sz="2600">
                <a:solidFill>
                  <a:srgbClr val="FFFFFF"/>
                </a:solidFill>
                <a:latin typeface="Cy Grotesk Wide"/>
              </a:rPr>
              <a:t>encryption key.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11. Send encrypted files via email to the specified recipient.</a:t>
            </a:r>
          </a:p>
          <a:p>
            <a:pPr algn="just">
              <a:lnSpc>
                <a:spcPts val="4420"/>
              </a:lnSpc>
            </a:pPr>
            <a:r>
              <a:rPr lang="en-US" sz="2600">
                <a:solidFill>
                  <a:srgbClr val="FFFFFF"/>
                </a:solidFill>
                <a:latin typeface="Cy Grotesk Wide"/>
              </a:rPr>
              <a:t>12. Delete the captured files to clean up tracks.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DAFjj_lnQlY</dc:identifier>
  <dcterms:modified xsi:type="dcterms:W3CDTF">2011-08-01T06:04:30Z</dcterms:modified>
  <cp:revision>1</cp:revision>
  <dc:title>Black and White Violet Pink 3D Strategy Deck Business Presentation</dc:title>
</cp:coreProperties>
</file>

<file path=docProps/thumbnail.jpeg>
</file>